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2" r:id="rId2"/>
    <p:sldId id="298" r:id="rId3"/>
    <p:sldId id="284" r:id="rId4"/>
    <p:sldId id="301" r:id="rId5"/>
    <p:sldId id="30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1554" y="-4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3508FC-860B-461C-AF50-2FBB93E08B56}" type="datetimeFigureOut">
              <a:rPr lang="en-US" smtClean="0"/>
              <a:t>25-Aug-13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6CC762-D8BE-4AAF-8E6E-B08E9E353693}" type="slidenum">
              <a:rPr lang="en-US" smtClean="0"/>
              <a:t>‹#›</a:t>
            </a:fld>
            <a:endParaRPr lang="en-US"/>
          </a:p>
        </p:txBody>
      </p:sp>
    </p:spTree>
    <p:extLst>
      <p:ext uri="{BB962C8B-B14F-4D97-AF65-F5344CB8AC3E}">
        <p14:creationId xmlns:p14="http://schemas.microsoft.com/office/powerpoint/2010/main" val="1415686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6CC762-D8BE-4AAF-8E6E-B08E9E353693}" type="slidenum">
              <a:rPr lang="en-US" smtClean="0"/>
              <a:t>1</a:t>
            </a:fld>
            <a:endParaRPr lang="en-US"/>
          </a:p>
        </p:txBody>
      </p:sp>
    </p:spTree>
    <p:extLst>
      <p:ext uri="{BB962C8B-B14F-4D97-AF65-F5344CB8AC3E}">
        <p14:creationId xmlns:p14="http://schemas.microsoft.com/office/powerpoint/2010/main" val="296824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25-Aug-13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25-Aug-13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25-Aug-13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25-Aug-13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A1CF95-676D-4EAC-A6CA-AB6A10820D14}" type="datetimeFigureOut">
              <a:rPr lang="en-US" smtClean="0"/>
              <a:pPr/>
              <a:t>25-Aug-13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A1CF95-676D-4EAC-A6CA-AB6A10820D14}" type="datetimeFigureOut">
              <a:rPr lang="en-US" smtClean="0"/>
              <a:pPr/>
              <a:t>25-Aug-13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A1CF95-676D-4EAC-A6CA-AB6A10820D14}" type="datetimeFigureOut">
              <a:rPr lang="en-US" smtClean="0"/>
              <a:pPr/>
              <a:t>25-Aug-13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A1CF95-676D-4EAC-A6CA-AB6A10820D14}" type="datetimeFigureOut">
              <a:rPr lang="en-US" smtClean="0"/>
              <a:pPr/>
              <a:t>25-Aug-13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1CF95-676D-4EAC-A6CA-AB6A10820D14}" type="datetimeFigureOut">
              <a:rPr lang="en-US" smtClean="0"/>
              <a:pPr/>
              <a:t>25-Aug-13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1CF95-676D-4EAC-A6CA-AB6A10820D14}" type="datetimeFigureOut">
              <a:rPr lang="en-US" smtClean="0"/>
              <a:pPr/>
              <a:t>25-Aug-13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1CF95-676D-4EAC-A6CA-AB6A10820D14}" type="datetimeFigureOut">
              <a:rPr lang="en-US" smtClean="0"/>
              <a:pPr/>
              <a:t>25-Aug-13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1CF95-676D-4EAC-A6CA-AB6A10820D14}" type="datetimeFigureOut">
              <a:rPr lang="en-US" smtClean="0"/>
              <a:pPr/>
              <a:t>25-Aug-13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FD342-7381-42FA-BE2B-7FDDAAE893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3"/>
          <a:srcRect/>
          <a:stretch>
            <a:fillRect/>
          </a:stretch>
        </p:blipFill>
        <p:spPr bwMode="auto">
          <a:xfrm>
            <a:off x="0" y="0"/>
            <a:ext cx="9709604" cy="7467600"/>
          </a:xfrm>
          <a:prstGeom prst="rect">
            <a:avLst/>
          </a:prstGeom>
          <a:noFill/>
        </p:spPr>
      </p:pic>
      <p:sp>
        <p:nvSpPr>
          <p:cNvPr id="2" name="Title 1"/>
          <p:cNvSpPr>
            <a:spLocks noGrp="1"/>
          </p:cNvSpPr>
          <p:nvPr>
            <p:ph type="ctrTitle"/>
          </p:nvPr>
        </p:nvSpPr>
        <p:spPr>
          <a:xfrm>
            <a:off x="152399" y="663575"/>
            <a:ext cx="9372601" cy="1470025"/>
          </a:xfrm>
        </p:spPr>
        <p:txBody>
          <a:bodyPr>
            <a:noAutofit/>
          </a:bodyPr>
          <a:lstStyle/>
          <a:p>
            <a:pPr rtl="1"/>
            <a:r>
              <a:rPr lang="ar-LB" sz="4800" b="1" dirty="0" smtClean="0">
                <a:solidFill>
                  <a:schemeClr val="bg1"/>
                </a:solidFill>
                <a:latin typeface="Traditional Arabic" pitchFamily="18" charset="-78"/>
                <a:cs typeface="Traditional Arabic" pitchFamily="18" charset="-78"/>
              </a:rPr>
              <a:t>الحرب الروحيّة مع من؟ </a:t>
            </a:r>
            <a:br>
              <a:rPr lang="ar-LB" sz="4800" b="1" dirty="0" smtClean="0">
                <a:solidFill>
                  <a:schemeClr val="bg1"/>
                </a:solidFill>
                <a:latin typeface="Traditional Arabic" pitchFamily="18" charset="-78"/>
                <a:cs typeface="Traditional Arabic" pitchFamily="18" charset="-78"/>
              </a:rPr>
            </a:br>
            <a:endParaRPr lang="en-US" sz="4800" b="1" dirty="0">
              <a:solidFill>
                <a:schemeClr val="bg1"/>
              </a:solidFill>
              <a:latin typeface="Traditional Arabic" pitchFamily="18" charset="-78"/>
              <a:cs typeface="Traditional Arabic" pitchFamily="18" charset="-78"/>
            </a:endParaRPr>
          </a:p>
        </p:txBody>
      </p:sp>
      <p:sp>
        <p:nvSpPr>
          <p:cNvPr id="3" name="Subtitle 2"/>
          <p:cNvSpPr>
            <a:spLocks noGrp="1"/>
          </p:cNvSpPr>
          <p:nvPr>
            <p:ph type="subTitle" idx="1"/>
          </p:nvPr>
        </p:nvSpPr>
        <p:spPr>
          <a:xfrm>
            <a:off x="609600" y="2514600"/>
            <a:ext cx="7162800" cy="1752600"/>
          </a:xfrm>
        </p:spPr>
        <p:txBody>
          <a:bodyPr>
            <a:normAutofit/>
          </a:bodyPr>
          <a:lstStyle/>
          <a:p>
            <a:pPr rtl="1"/>
            <a:r>
              <a:rPr lang="ar-LB" sz="6600" dirty="0" smtClean="0">
                <a:solidFill>
                  <a:schemeClr val="bg1"/>
                </a:solidFill>
                <a:latin typeface="Traditional Arabic" pitchFamily="18" charset="-78"/>
                <a:cs typeface="Traditional Arabic" pitchFamily="18" charset="-78"/>
              </a:rPr>
              <a:t>أف 6: 10-12</a:t>
            </a:r>
          </a:p>
        </p:txBody>
      </p:sp>
    </p:spTree>
    <p:extLst>
      <p:ext uri="{BB962C8B-B14F-4D97-AF65-F5344CB8AC3E}">
        <p14:creationId xmlns:p14="http://schemas.microsoft.com/office/powerpoint/2010/main" val="580704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0"/>
            <a:ext cx="10572681" cy="11582400"/>
          </a:xfrm>
          <a:prstGeom prst="rect">
            <a:avLst/>
          </a:prstGeom>
          <a:noFill/>
        </p:spPr>
      </p:pic>
      <p:sp>
        <p:nvSpPr>
          <p:cNvPr id="3" name="Subtitle 2"/>
          <p:cNvSpPr>
            <a:spLocks noGrp="1"/>
          </p:cNvSpPr>
          <p:nvPr>
            <p:ph type="subTitle" idx="1"/>
          </p:nvPr>
        </p:nvSpPr>
        <p:spPr>
          <a:xfrm>
            <a:off x="304800" y="1905000"/>
            <a:ext cx="8153400" cy="1752600"/>
          </a:xfrm>
        </p:spPr>
        <p:txBody>
          <a:bodyPr>
            <a:noAutofit/>
          </a:bodyPr>
          <a:lstStyle/>
          <a:p>
            <a:pPr rtl="1"/>
            <a:r>
              <a:rPr lang="ar-LB" sz="5400" dirty="0" smtClean="0">
                <a:solidFill>
                  <a:schemeClr val="bg1"/>
                </a:solidFill>
                <a:latin typeface="Traditional Arabic" pitchFamily="18" charset="-78"/>
                <a:cs typeface="Traditional Arabic" pitchFamily="18" charset="-78"/>
              </a:rPr>
              <a:t> </a:t>
            </a:r>
          </a:p>
        </p:txBody>
      </p:sp>
      <p:sp>
        <p:nvSpPr>
          <p:cNvPr id="4" name="Title 3"/>
          <p:cNvSpPr>
            <a:spLocks noGrp="1"/>
          </p:cNvSpPr>
          <p:nvPr>
            <p:ph type="ctrTitle"/>
          </p:nvPr>
        </p:nvSpPr>
        <p:spPr>
          <a:xfrm>
            <a:off x="152400" y="2797175"/>
            <a:ext cx="8686800" cy="1470025"/>
          </a:xfrm>
        </p:spPr>
        <p:txBody>
          <a:bodyPr>
            <a:noAutofit/>
          </a:bodyPr>
          <a:lstStyle/>
          <a:p>
            <a:pPr rtl="1">
              <a:tabLst>
                <a:tab pos="735013" algn="l"/>
              </a:tabLst>
            </a:pPr>
            <a:r>
              <a:rPr lang="ar-LB" sz="5400" dirty="0">
                <a:solidFill>
                  <a:srgbClr val="FFFF00"/>
                </a:solidFill>
                <a:latin typeface="Traditional Arabic" pitchFamily="18" charset="-78"/>
                <a:cs typeface="Traditional Arabic" pitchFamily="18" charset="-78"/>
              </a:rPr>
              <a:t>"10أَخِيراً يَا إِخْوَتِي تَقَوُّوا فِي الرَّبِّ وَفِي شِدَّةِ قُوَّتِهِ. 11الْبَسُوا سِلاَحَ اللهِ الْكَامِلَ لِكَيْ تَقْدِرُوا أَنْ تَثْبُتُوا ضِدَّ مَكَايِدِ إِبْلِيسَ. 12فَإِنَّ مُصَارَعَتَنَا لَيْسَتْ مَعَ دَمٍ وَلَحْمٍ، بَلْ مَعَ الرُّؤَسَاءِ، مَعَ السَّلاَطِينِ، مَعَ وُلاَةِ الْعَالَمِ، عَلَى ظُلْمَةِ هَذَا الدَّهْرِ، مَعَ أَجْنَادِ الشَّرِّ الرُّوحِيَّةِ فِي السَّمَاوِيَّاتِ."</a:t>
            </a:r>
          </a:p>
        </p:txBody>
      </p:sp>
    </p:spTree>
    <p:extLst>
      <p:ext uri="{BB962C8B-B14F-4D97-AF65-F5344CB8AC3E}">
        <p14:creationId xmlns:p14="http://schemas.microsoft.com/office/powerpoint/2010/main" val="4108799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0" y="0"/>
            <a:ext cx="9709605" cy="9067800"/>
          </a:xfrm>
          <a:prstGeom prst="rect">
            <a:avLst/>
          </a:prstGeom>
          <a:noFill/>
        </p:spPr>
      </p:pic>
      <p:sp>
        <p:nvSpPr>
          <p:cNvPr id="3" name="TextBox 2"/>
          <p:cNvSpPr txBox="1"/>
          <p:nvPr/>
        </p:nvSpPr>
        <p:spPr>
          <a:xfrm>
            <a:off x="914400" y="304800"/>
            <a:ext cx="75438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أولا. من هو العدو الذي يواجه الإنسان؟</a:t>
            </a:r>
            <a:endParaRPr lang="en-US" sz="4800" b="1" dirty="0">
              <a:solidFill>
                <a:srgbClr val="FFFF00"/>
              </a:solidFill>
              <a:latin typeface="Traditional Arabic" pitchFamily="18" charset="-78"/>
              <a:cs typeface="Traditional Arabic" pitchFamily="18" charset="-78"/>
            </a:endParaRPr>
          </a:p>
        </p:txBody>
      </p:sp>
      <p:sp>
        <p:nvSpPr>
          <p:cNvPr id="8" name="TextBox 7"/>
          <p:cNvSpPr txBox="1"/>
          <p:nvPr/>
        </p:nvSpPr>
        <p:spPr>
          <a:xfrm>
            <a:off x="914400" y="1302603"/>
            <a:ext cx="6248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a:latin typeface="Traditional Arabic" pitchFamily="18" charset="-78"/>
                <a:cs typeface="Traditional Arabic" pitchFamily="18" charset="-78"/>
              </a:rPr>
              <a:t>1</a:t>
            </a:r>
            <a:r>
              <a:rPr lang="ar-LB" sz="4800" b="1" dirty="0" smtClean="0">
                <a:latin typeface="Traditional Arabic" pitchFamily="18" charset="-78"/>
                <a:cs typeface="Traditional Arabic" pitchFamily="18" charset="-78"/>
              </a:rPr>
              <a:t>. الحرب ليست بين الإنسان والله</a:t>
            </a:r>
            <a:endParaRPr lang="en-US" sz="4800" b="1" dirty="0">
              <a:solidFill>
                <a:srgbClr val="FFFF00"/>
              </a:solidFill>
              <a:latin typeface="Traditional Arabic" pitchFamily="18" charset="-78"/>
              <a:cs typeface="Traditional Arabic" pitchFamily="18" charset="-78"/>
            </a:endParaRPr>
          </a:p>
        </p:txBody>
      </p:sp>
      <p:sp>
        <p:nvSpPr>
          <p:cNvPr id="10" name="TextBox 9"/>
          <p:cNvSpPr txBox="1"/>
          <p:nvPr/>
        </p:nvSpPr>
        <p:spPr>
          <a:xfrm>
            <a:off x="914400" y="2362200"/>
            <a:ext cx="6248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2. الحرب ليست بين الله والشيطان</a:t>
            </a:r>
            <a:endParaRPr lang="en-US" sz="4800" b="1" dirty="0">
              <a:solidFill>
                <a:srgbClr val="FFFF00"/>
              </a:solidFill>
              <a:latin typeface="Traditional Arabic" pitchFamily="18" charset="-78"/>
              <a:cs typeface="Traditional Arabic" pitchFamily="18" charset="-78"/>
            </a:endParaRPr>
          </a:p>
        </p:txBody>
      </p:sp>
      <p:sp>
        <p:nvSpPr>
          <p:cNvPr id="11" name="TextBox 10"/>
          <p:cNvSpPr txBox="1"/>
          <p:nvPr/>
        </p:nvSpPr>
        <p:spPr>
          <a:xfrm>
            <a:off x="914400" y="3352800"/>
            <a:ext cx="6248400" cy="156966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3. الحرب الروحيّة هي بين </a:t>
            </a:r>
          </a:p>
          <a:p>
            <a:pPr algn="r" rtl="1"/>
            <a:r>
              <a:rPr lang="ar-LB" sz="4800" b="1" dirty="0" smtClean="0">
                <a:latin typeface="Traditional Arabic" pitchFamily="18" charset="-78"/>
                <a:cs typeface="Traditional Arabic" pitchFamily="18" charset="-78"/>
              </a:rPr>
              <a:t>            الإنسان والشيطان</a:t>
            </a:r>
          </a:p>
        </p:txBody>
      </p:sp>
    </p:spTree>
    <p:extLst>
      <p:ext uri="{BB962C8B-B14F-4D97-AF65-F5344CB8AC3E}">
        <p14:creationId xmlns:p14="http://schemas.microsoft.com/office/powerpoint/2010/main" val="298096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0" y="0"/>
            <a:ext cx="9709605" cy="9067800"/>
          </a:xfrm>
          <a:prstGeom prst="rect">
            <a:avLst/>
          </a:prstGeom>
          <a:noFill/>
        </p:spPr>
      </p:pic>
      <p:sp>
        <p:nvSpPr>
          <p:cNvPr id="3" name="TextBox 2"/>
          <p:cNvSpPr txBox="1"/>
          <p:nvPr/>
        </p:nvSpPr>
        <p:spPr>
          <a:xfrm>
            <a:off x="914400" y="304800"/>
            <a:ext cx="75438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ثانيا. من هو هذا العدو؟</a:t>
            </a:r>
            <a:endParaRPr lang="en-US" sz="4800" b="1" dirty="0">
              <a:solidFill>
                <a:srgbClr val="FFFF00"/>
              </a:solidFill>
              <a:latin typeface="Traditional Arabic" pitchFamily="18" charset="-78"/>
              <a:cs typeface="Traditional Arabic" pitchFamily="18" charset="-78"/>
            </a:endParaRPr>
          </a:p>
        </p:txBody>
      </p:sp>
      <p:sp>
        <p:nvSpPr>
          <p:cNvPr id="8" name="TextBox 7"/>
          <p:cNvSpPr txBox="1"/>
          <p:nvPr/>
        </p:nvSpPr>
        <p:spPr>
          <a:xfrm>
            <a:off x="914400" y="1219200"/>
            <a:ext cx="6248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1. من هو </a:t>
            </a:r>
            <a:r>
              <a:rPr lang="ar-LB" sz="4800" b="1" dirty="0" smtClean="0">
                <a:latin typeface="Traditional Arabic" pitchFamily="18" charset="-78"/>
                <a:cs typeface="Traditional Arabic" pitchFamily="18" charset="-78"/>
              </a:rPr>
              <a:t>ابليس؟</a:t>
            </a:r>
            <a:endParaRPr lang="en-US" sz="4800" b="1" dirty="0">
              <a:solidFill>
                <a:srgbClr val="FFFF00"/>
              </a:solidFill>
              <a:latin typeface="Traditional Arabic" pitchFamily="18" charset="-78"/>
              <a:cs typeface="Traditional Arabic" pitchFamily="18" charset="-78"/>
            </a:endParaRPr>
          </a:p>
        </p:txBody>
      </p:sp>
      <p:sp>
        <p:nvSpPr>
          <p:cNvPr id="10" name="TextBox 9"/>
          <p:cNvSpPr txBox="1"/>
          <p:nvPr/>
        </p:nvSpPr>
        <p:spPr>
          <a:xfrm>
            <a:off x="914400" y="2133600"/>
            <a:ext cx="6248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2. متى خلق الله </a:t>
            </a:r>
            <a:r>
              <a:rPr lang="ar-LB" sz="4800" b="1" dirty="0" smtClean="0">
                <a:latin typeface="Traditional Arabic" pitchFamily="18" charset="-78"/>
                <a:cs typeface="Traditional Arabic" pitchFamily="18" charset="-78"/>
              </a:rPr>
              <a:t>ابليس؟  </a:t>
            </a:r>
            <a:endParaRPr lang="en-US" sz="4800" b="1" dirty="0">
              <a:solidFill>
                <a:srgbClr val="FFFF00"/>
              </a:solidFill>
              <a:latin typeface="Traditional Arabic" pitchFamily="18" charset="-78"/>
              <a:cs typeface="Traditional Arabic" pitchFamily="18" charset="-78"/>
            </a:endParaRPr>
          </a:p>
        </p:txBody>
      </p:sp>
      <p:sp>
        <p:nvSpPr>
          <p:cNvPr id="11" name="TextBox 10"/>
          <p:cNvSpPr txBox="1"/>
          <p:nvPr/>
        </p:nvSpPr>
        <p:spPr>
          <a:xfrm>
            <a:off x="914400" y="3048000"/>
            <a:ext cx="6248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3. متى سقط </a:t>
            </a:r>
            <a:r>
              <a:rPr lang="ar-LB" sz="4800" b="1" dirty="0" smtClean="0">
                <a:latin typeface="Traditional Arabic" pitchFamily="18" charset="-78"/>
                <a:cs typeface="Traditional Arabic" pitchFamily="18" charset="-78"/>
              </a:rPr>
              <a:t>ابليس </a:t>
            </a:r>
            <a:r>
              <a:rPr lang="ar-LB" sz="4800" b="1" dirty="0" smtClean="0">
                <a:latin typeface="Traditional Arabic" pitchFamily="18" charset="-78"/>
                <a:cs typeface="Traditional Arabic" pitchFamily="18" charset="-78"/>
              </a:rPr>
              <a:t>في الخطيّة؟</a:t>
            </a:r>
            <a:endParaRPr lang="en-US" sz="4800" b="1" dirty="0">
              <a:solidFill>
                <a:srgbClr val="FFFF00"/>
              </a:solidFill>
              <a:latin typeface="Traditional Arabic" pitchFamily="18" charset="-78"/>
              <a:cs typeface="Traditional Arabic" pitchFamily="18" charset="-78"/>
            </a:endParaRPr>
          </a:p>
        </p:txBody>
      </p:sp>
      <p:sp>
        <p:nvSpPr>
          <p:cNvPr id="9" name="TextBox 8"/>
          <p:cNvSpPr txBox="1"/>
          <p:nvPr/>
        </p:nvSpPr>
        <p:spPr>
          <a:xfrm>
            <a:off x="914400" y="3962400"/>
            <a:ext cx="6248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4. لماذا سقط </a:t>
            </a:r>
            <a:r>
              <a:rPr lang="ar-LB" sz="4800" b="1" dirty="0" smtClean="0">
                <a:latin typeface="Traditional Arabic" pitchFamily="18" charset="-78"/>
                <a:cs typeface="Traditional Arabic" pitchFamily="18" charset="-78"/>
              </a:rPr>
              <a:t>ابليس </a:t>
            </a:r>
            <a:r>
              <a:rPr lang="ar-LB" sz="4800" b="1" dirty="0" smtClean="0">
                <a:latin typeface="Traditional Arabic" pitchFamily="18" charset="-78"/>
                <a:cs typeface="Traditional Arabic" pitchFamily="18" charset="-78"/>
              </a:rPr>
              <a:t>في الخطيّة؟</a:t>
            </a:r>
            <a:endParaRPr lang="en-US" sz="4800" b="1" dirty="0">
              <a:solidFill>
                <a:srgbClr val="FFFF00"/>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383640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1"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0" y="0"/>
            <a:ext cx="9709605" cy="9067800"/>
          </a:xfrm>
          <a:prstGeom prst="rect">
            <a:avLst/>
          </a:prstGeom>
          <a:noFill/>
        </p:spPr>
      </p:pic>
      <p:sp>
        <p:nvSpPr>
          <p:cNvPr id="3" name="TextBox 2"/>
          <p:cNvSpPr txBox="1"/>
          <p:nvPr/>
        </p:nvSpPr>
        <p:spPr>
          <a:xfrm>
            <a:off x="914400" y="304800"/>
            <a:ext cx="75438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ثالثا. لماذا هذه الحرب الروحيّة ضدي؟</a:t>
            </a:r>
            <a:endParaRPr lang="en-US" sz="4800" b="1" dirty="0">
              <a:solidFill>
                <a:srgbClr val="FFFF00"/>
              </a:solidFill>
              <a:latin typeface="Traditional Arabic" pitchFamily="18" charset="-78"/>
              <a:cs typeface="Traditional Arabic" pitchFamily="18" charset="-78"/>
            </a:endParaRPr>
          </a:p>
        </p:txBody>
      </p:sp>
      <p:sp>
        <p:nvSpPr>
          <p:cNvPr id="8" name="TextBox 7"/>
          <p:cNvSpPr txBox="1"/>
          <p:nvPr/>
        </p:nvSpPr>
        <p:spPr>
          <a:xfrm>
            <a:off x="914400" y="1219200"/>
            <a:ext cx="6248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a:latin typeface="Traditional Arabic" pitchFamily="18" charset="-78"/>
                <a:cs typeface="Traditional Arabic" pitchFamily="18" charset="-78"/>
              </a:rPr>
              <a:t>1</a:t>
            </a:r>
            <a:r>
              <a:rPr lang="ar-LB" sz="4800" b="1" dirty="0" smtClean="0">
                <a:latin typeface="Traditional Arabic" pitchFamily="18" charset="-78"/>
                <a:cs typeface="Traditional Arabic" pitchFamily="18" charset="-78"/>
              </a:rPr>
              <a:t>. </a:t>
            </a:r>
            <a:r>
              <a:rPr lang="ar-LB" sz="4800" b="1" dirty="0" smtClean="0">
                <a:latin typeface="Traditional Arabic" pitchFamily="18" charset="-78"/>
                <a:cs typeface="Traditional Arabic" pitchFamily="18" charset="-78"/>
              </a:rPr>
              <a:t>الشركة بين الله والإنسان</a:t>
            </a:r>
            <a:endParaRPr lang="en-US" sz="4800" b="1" dirty="0">
              <a:solidFill>
                <a:srgbClr val="FFFF00"/>
              </a:solidFill>
              <a:latin typeface="Traditional Arabic" pitchFamily="18" charset="-78"/>
              <a:cs typeface="Traditional Arabic" pitchFamily="18" charset="-78"/>
            </a:endParaRPr>
          </a:p>
        </p:txBody>
      </p:sp>
      <p:sp>
        <p:nvSpPr>
          <p:cNvPr id="10" name="TextBox 9"/>
          <p:cNvSpPr txBox="1"/>
          <p:nvPr/>
        </p:nvSpPr>
        <p:spPr>
          <a:xfrm>
            <a:off x="914400" y="2133600"/>
            <a:ext cx="6248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2. </a:t>
            </a:r>
            <a:r>
              <a:rPr lang="ar-LB" sz="4800" b="1" dirty="0" smtClean="0">
                <a:latin typeface="Traditional Arabic" pitchFamily="18" charset="-78"/>
                <a:cs typeface="Traditional Arabic" pitchFamily="18" charset="-78"/>
              </a:rPr>
              <a:t>لهذا جاء يسوع إلى العالم</a:t>
            </a:r>
            <a:r>
              <a:rPr lang="ar-LB" sz="4800" b="1" dirty="0" smtClean="0">
                <a:latin typeface="Traditional Arabic" pitchFamily="18" charset="-78"/>
                <a:cs typeface="Traditional Arabic" pitchFamily="18" charset="-78"/>
              </a:rPr>
              <a:t> </a:t>
            </a:r>
            <a:endParaRPr lang="en-US" sz="4800" b="1" dirty="0">
              <a:solidFill>
                <a:srgbClr val="FFFF00"/>
              </a:solidFill>
              <a:latin typeface="Traditional Arabic" pitchFamily="18" charset="-78"/>
              <a:cs typeface="Traditional Arabic" pitchFamily="18" charset="-78"/>
            </a:endParaRPr>
          </a:p>
        </p:txBody>
      </p:sp>
      <p:sp>
        <p:nvSpPr>
          <p:cNvPr id="11" name="TextBox 10"/>
          <p:cNvSpPr txBox="1"/>
          <p:nvPr/>
        </p:nvSpPr>
        <p:spPr>
          <a:xfrm>
            <a:off x="914400" y="3048000"/>
            <a:ext cx="6248400" cy="156966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3. </a:t>
            </a:r>
            <a:r>
              <a:rPr lang="ar-LB" sz="4800" b="1" dirty="0">
                <a:latin typeface="Traditional Arabic" pitchFamily="18" charset="-78"/>
                <a:cs typeface="Traditional Arabic" pitchFamily="18" charset="-78"/>
              </a:rPr>
              <a:t>ا</a:t>
            </a:r>
            <a:r>
              <a:rPr lang="ar-LB" sz="4800" b="1" dirty="0" smtClean="0">
                <a:latin typeface="Traditional Arabic" pitchFamily="18" charset="-78"/>
                <a:cs typeface="Traditional Arabic" pitchFamily="18" charset="-78"/>
              </a:rPr>
              <a:t>بليس </a:t>
            </a:r>
            <a:r>
              <a:rPr lang="ar-LB" sz="4800" b="1" smtClean="0">
                <a:latin typeface="Traditional Arabic" pitchFamily="18" charset="-78"/>
                <a:cs typeface="Traditional Arabic" pitchFamily="18" charset="-78"/>
              </a:rPr>
              <a:t>يريد أن </a:t>
            </a:r>
            <a:r>
              <a:rPr lang="ar-LB" sz="4800" b="1" smtClean="0">
                <a:latin typeface="Traditional Arabic" pitchFamily="18" charset="-78"/>
                <a:cs typeface="Traditional Arabic" pitchFamily="18" charset="-78"/>
              </a:rPr>
              <a:t>يدمر </a:t>
            </a:r>
            <a:r>
              <a:rPr lang="ar-LB" sz="4800" b="1" dirty="0" smtClean="0">
                <a:latin typeface="Traditional Arabic" pitchFamily="18" charset="-78"/>
                <a:cs typeface="Traditional Arabic" pitchFamily="18" charset="-78"/>
              </a:rPr>
              <a:t>العلاقة بينك</a:t>
            </a:r>
          </a:p>
          <a:p>
            <a:pPr algn="r" rtl="1"/>
            <a:r>
              <a:rPr lang="ar-LB" sz="4800" b="1" dirty="0">
                <a:latin typeface="Traditional Arabic" pitchFamily="18" charset="-78"/>
                <a:cs typeface="Traditional Arabic" pitchFamily="18" charset="-78"/>
              </a:rPr>
              <a:t> </a:t>
            </a:r>
            <a:r>
              <a:rPr lang="ar-LB" sz="4800" b="1" dirty="0" smtClean="0">
                <a:latin typeface="Traditional Arabic" pitchFamily="18" charset="-78"/>
                <a:cs typeface="Traditional Arabic" pitchFamily="18" charset="-78"/>
              </a:rPr>
              <a:t>    وبين الرّبّ</a:t>
            </a:r>
          </a:p>
        </p:txBody>
      </p:sp>
    </p:spTree>
    <p:extLst>
      <p:ext uri="{BB962C8B-B14F-4D97-AF65-F5344CB8AC3E}">
        <p14:creationId xmlns:p14="http://schemas.microsoft.com/office/powerpoint/2010/main" val="136744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826</TotalTime>
  <Words>164</Words>
  <Application>Microsoft Office PowerPoint</Application>
  <PresentationFormat>On-screen Show (4:3)</PresentationFormat>
  <Paragraphs>20</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الحرب الروحيّة مع من؟  </vt:lpstr>
      <vt:lpstr>"10أَخِيراً يَا إِخْوَتِي تَقَوُّوا فِي الرَّبِّ وَفِي شِدَّةِ قُوَّتِهِ. 11الْبَسُوا سِلاَحَ اللهِ الْكَامِلَ لِكَيْ تَقْدِرُوا أَنْ تَثْبُتُوا ضِدَّ مَكَايِدِ إِبْلِيسَ. 12فَإِنَّ مُصَارَعَتَنَا لَيْسَتْ مَعَ دَمٍ وَلَحْمٍ، بَلْ مَعَ الرُّؤَسَاءِ، مَعَ السَّلاَطِينِ، مَعَ وُلاَةِ الْعَالَمِ، عَلَى ظُلْمَةِ هَذَا الدَّهْرِ، مَعَ أَجْنَادِ الشَّرِّ الرُّوحِيَّةِ فِي السَّمَاوِيَّاتِ."</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الدعوة العليا لخدمة الإنجيل</dc:title>
  <dc:creator>RAY</dc:creator>
  <cp:lastModifiedBy>RAM</cp:lastModifiedBy>
  <cp:revision>102</cp:revision>
  <dcterms:created xsi:type="dcterms:W3CDTF">2011-08-05T10:16:21Z</dcterms:created>
  <dcterms:modified xsi:type="dcterms:W3CDTF">2013-08-25T06:20:42Z</dcterms:modified>
</cp:coreProperties>
</file>