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89" r:id="rId4"/>
    <p:sldId id="291" r:id="rId5"/>
    <p:sldId id="290" r:id="rId6"/>
    <p:sldId id="281" r:id="rId7"/>
    <p:sldId id="292" r:id="rId8"/>
    <p:sldId id="293" r:id="rId9"/>
    <p:sldId id="294" r:id="rId10"/>
    <p:sldId id="295" r:id="rId11"/>
    <p:sldId id="296" r:id="rId12"/>
    <p:sldId id="29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1554"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15-Sep-13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15-Sep-13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15-Sep-13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1CF95-676D-4EAC-A6CA-AB6A10820D14}" type="datetimeFigureOut">
              <a:rPr lang="en-US" smtClean="0"/>
              <a:pPr/>
              <a:t>15-Sep-13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A1CF95-676D-4EAC-A6CA-AB6A10820D14}" type="datetimeFigureOut">
              <a:rPr lang="en-US" smtClean="0"/>
              <a:pPr/>
              <a:t>15-Sep-13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A1CF95-676D-4EAC-A6CA-AB6A10820D14}" type="datetimeFigureOut">
              <a:rPr lang="en-US" smtClean="0"/>
              <a:pPr/>
              <a:t>15-Sep-13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A1CF95-676D-4EAC-A6CA-AB6A10820D14}" type="datetimeFigureOut">
              <a:rPr lang="en-US" smtClean="0"/>
              <a:pPr/>
              <a:t>15-Sep-13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A1CF95-676D-4EAC-A6CA-AB6A10820D14}" type="datetimeFigureOut">
              <a:rPr lang="en-US" smtClean="0"/>
              <a:pPr/>
              <a:t>15-Sep-13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1CF95-676D-4EAC-A6CA-AB6A10820D14}" type="datetimeFigureOut">
              <a:rPr lang="en-US" smtClean="0"/>
              <a:pPr/>
              <a:t>15-Sep-13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A1CF95-676D-4EAC-A6CA-AB6A10820D14}" type="datetimeFigureOut">
              <a:rPr lang="en-US" smtClean="0"/>
              <a:pPr/>
              <a:t>15-Sep-13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A1CF95-676D-4EAC-A6CA-AB6A10820D14}" type="datetimeFigureOut">
              <a:rPr lang="en-US" smtClean="0"/>
              <a:pPr/>
              <a:t>15-Sep-13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D342-7381-42FA-BE2B-7FDDAAE893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A1CF95-676D-4EAC-A6CA-AB6A10820D14}" type="datetimeFigureOut">
              <a:rPr lang="en-US" smtClean="0"/>
              <a:pPr/>
              <a:t>15-Sep-13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FD342-7381-42FA-BE2B-7FDDAAE893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0"/>
            <a:ext cx="10572681" cy="7467600"/>
          </a:xfrm>
          <a:prstGeom prst="rect">
            <a:avLst/>
          </a:prstGeom>
          <a:noFill/>
        </p:spPr>
      </p:pic>
      <p:sp>
        <p:nvSpPr>
          <p:cNvPr id="2" name="Title 1"/>
          <p:cNvSpPr>
            <a:spLocks noGrp="1"/>
          </p:cNvSpPr>
          <p:nvPr>
            <p:ph type="ctrTitle"/>
          </p:nvPr>
        </p:nvSpPr>
        <p:spPr>
          <a:xfrm>
            <a:off x="-838200" y="914400"/>
            <a:ext cx="10439400" cy="1470025"/>
          </a:xfrm>
        </p:spPr>
        <p:txBody>
          <a:bodyPr>
            <a:normAutofit/>
          </a:bodyPr>
          <a:lstStyle/>
          <a:p>
            <a:pPr rtl="1"/>
            <a:r>
              <a:rPr lang="ar-LB" sz="5400" dirty="0" smtClean="0">
                <a:solidFill>
                  <a:schemeClr val="bg1"/>
                </a:solidFill>
                <a:latin typeface="Traditional Arabic" pitchFamily="18" charset="-78"/>
                <a:cs typeface="Traditional Arabic" pitchFamily="18" charset="-78"/>
              </a:rPr>
              <a:t>الحرب الروحيّة: تمنطقوا بالحقّ </a:t>
            </a:r>
            <a:endParaRPr lang="en-US" sz="5400" dirty="0">
              <a:solidFill>
                <a:schemeClr val="bg1"/>
              </a:solidFill>
              <a:latin typeface="Traditional Arabic" pitchFamily="18" charset="-78"/>
              <a:cs typeface="Traditional Arabic" pitchFamily="18" charset="-78"/>
            </a:endParaRPr>
          </a:p>
        </p:txBody>
      </p:sp>
      <p:sp>
        <p:nvSpPr>
          <p:cNvPr id="3" name="Subtitle 2"/>
          <p:cNvSpPr>
            <a:spLocks noGrp="1"/>
          </p:cNvSpPr>
          <p:nvPr>
            <p:ph type="subTitle" idx="1"/>
          </p:nvPr>
        </p:nvSpPr>
        <p:spPr>
          <a:xfrm>
            <a:off x="609600" y="2514600"/>
            <a:ext cx="7162800" cy="1752600"/>
          </a:xfrm>
        </p:spPr>
        <p:txBody>
          <a:bodyPr>
            <a:normAutofit/>
          </a:bodyPr>
          <a:lstStyle/>
          <a:p>
            <a:pPr rtl="1"/>
            <a:r>
              <a:rPr lang="ar-LB" sz="4800" dirty="0" smtClean="0">
                <a:solidFill>
                  <a:schemeClr val="bg1"/>
                </a:solidFill>
                <a:latin typeface="Traditional Arabic" pitchFamily="18" charset="-78"/>
                <a:cs typeface="Traditional Arabic" pitchFamily="18" charset="-78"/>
              </a:rPr>
              <a:t>أفسس 6: 14</a:t>
            </a:r>
          </a:p>
          <a:p>
            <a:pPr rtl="1"/>
            <a:endParaRPr lang="ar-LB" sz="4800" dirty="0" smtClean="0">
              <a:solidFill>
                <a:schemeClr val="bg1"/>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8964"/>
            <a:ext cx="10572681" cy="9516035"/>
          </a:xfrm>
          <a:prstGeom prst="rect">
            <a:avLst/>
          </a:prstGeom>
          <a:noFill/>
        </p:spPr>
      </p:pic>
      <p:sp>
        <p:nvSpPr>
          <p:cNvPr id="3" name="Subtitle 2"/>
          <p:cNvSpPr>
            <a:spLocks noGrp="1"/>
          </p:cNvSpPr>
          <p:nvPr>
            <p:ph type="subTitle" idx="1"/>
          </p:nvPr>
        </p:nvSpPr>
        <p:spPr>
          <a:xfrm>
            <a:off x="990600" y="609600"/>
            <a:ext cx="7162800" cy="5257800"/>
          </a:xfrm>
        </p:spPr>
        <p:txBody>
          <a:bodyPr>
            <a:normAutofit/>
          </a:bodyPr>
          <a:lstStyle/>
          <a:p>
            <a:pPr algn="r" rtl="1"/>
            <a:r>
              <a:rPr lang="ar-LB" sz="4800" b="1" dirty="0" smtClean="0">
                <a:solidFill>
                  <a:schemeClr val="bg1"/>
                </a:solidFill>
                <a:latin typeface="Traditional Arabic" pitchFamily="18" charset="-78"/>
                <a:cs typeface="Traditional Arabic" pitchFamily="18" charset="-78"/>
              </a:rPr>
              <a:t>ثالثا. كيف يمكن أن نتمنطق بالحق؟</a:t>
            </a:r>
          </a:p>
          <a:p>
            <a:pPr algn="r" rtl="1"/>
            <a:r>
              <a:rPr lang="ar-LB" sz="5400" dirty="0" smtClean="0">
                <a:solidFill>
                  <a:schemeClr val="bg1"/>
                </a:solidFill>
                <a:latin typeface="Traditional Arabic" pitchFamily="18" charset="-78"/>
                <a:cs typeface="Traditional Arabic" pitchFamily="18" charset="-78"/>
              </a:rPr>
              <a:t>1. عليك أن تعرف الحقّ</a:t>
            </a:r>
          </a:p>
          <a:p>
            <a:pPr algn="r" rtl="1"/>
            <a:endParaRPr lang="ar-LB" sz="5400" dirty="0">
              <a:solidFill>
                <a:schemeClr val="bg1"/>
              </a:solidFill>
              <a:latin typeface="Traditional Arabic" pitchFamily="18" charset="-78"/>
              <a:cs typeface="Traditional Arabic" pitchFamily="18" charset="-78"/>
            </a:endParaRPr>
          </a:p>
          <a:p>
            <a:pPr algn="r" rtl="1"/>
            <a:r>
              <a:rPr lang="ar-LB" sz="5400" dirty="0" smtClean="0">
                <a:solidFill>
                  <a:schemeClr val="bg1"/>
                </a:solidFill>
                <a:latin typeface="Traditional Arabic" pitchFamily="18" charset="-78"/>
                <a:cs typeface="Traditional Arabic" pitchFamily="18" charset="-78"/>
              </a:rPr>
              <a:t>2. عليك أن تطيع الحق</a:t>
            </a:r>
          </a:p>
          <a:p>
            <a:pPr rtl="1"/>
            <a:endParaRPr lang="ar-LB" sz="4000" dirty="0" smtClean="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982139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8964"/>
            <a:ext cx="10572681" cy="9516035"/>
          </a:xfrm>
          <a:prstGeom prst="rect">
            <a:avLst/>
          </a:prstGeom>
          <a:noFill/>
        </p:spPr>
      </p:pic>
      <p:sp>
        <p:nvSpPr>
          <p:cNvPr id="3" name="Subtitle 2"/>
          <p:cNvSpPr>
            <a:spLocks noGrp="1"/>
          </p:cNvSpPr>
          <p:nvPr>
            <p:ph type="subTitle" idx="1"/>
          </p:nvPr>
        </p:nvSpPr>
        <p:spPr>
          <a:xfrm>
            <a:off x="990600" y="609600"/>
            <a:ext cx="7162800" cy="5257800"/>
          </a:xfrm>
        </p:spPr>
        <p:txBody>
          <a:bodyPr>
            <a:normAutofit/>
          </a:bodyPr>
          <a:lstStyle/>
          <a:p>
            <a:pPr algn="r" rtl="1"/>
            <a:r>
              <a:rPr lang="ar-LB" sz="4800" b="1" dirty="0" smtClean="0">
                <a:solidFill>
                  <a:schemeClr val="bg1"/>
                </a:solidFill>
                <a:latin typeface="Traditional Arabic" pitchFamily="18" charset="-78"/>
                <a:cs typeface="Traditional Arabic" pitchFamily="18" charset="-78"/>
              </a:rPr>
              <a:t>رابعا. ما هي أهميّة التمنطق بالحق في </a:t>
            </a:r>
          </a:p>
          <a:p>
            <a:pPr algn="r" rtl="1"/>
            <a:r>
              <a:rPr lang="ar-LB" sz="4800" b="1" dirty="0">
                <a:solidFill>
                  <a:schemeClr val="bg1"/>
                </a:solidFill>
                <a:latin typeface="Traditional Arabic" pitchFamily="18" charset="-78"/>
                <a:cs typeface="Traditional Arabic" pitchFamily="18" charset="-78"/>
              </a:rPr>
              <a:t> </a:t>
            </a:r>
            <a:r>
              <a:rPr lang="ar-LB" sz="4800" b="1" dirty="0" smtClean="0">
                <a:solidFill>
                  <a:schemeClr val="bg1"/>
                </a:solidFill>
                <a:latin typeface="Traditional Arabic" pitchFamily="18" charset="-78"/>
                <a:cs typeface="Traditional Arabic" pitchFamily="18" charset="-78"/>
              </a:rPr>
              <a:t>                 الحرب الروحيّة؟</a:t>
            </a:r>
          </a:p>
          <a:p>
            <a:pPr algn="r" rtl="1"/>
            <a:r>
              <a:rPr lang="ar-LB" sz="5400" dirty="0" smtClean="0">
                <a:solidFill>
                  <a:schemeClr val="bg1"/>
                </a:solidFill>
                <a:latin typeface="Traditional Arabic" pitchFamily="18" charset="-78"/>
                <a:cs typeface="Traditional Arabic" pitchFamily="18" charset="-78"/>
              </a:rPr>
              <a:t> الحق يعطيك الثبات في حربك الروحيّة</a:t>
            </a:r>
            <a:endParaRPr lang="ar-LB" sz="5400" dirty="0">
              <a:solidFill>
                <a:schemeClr val="bg1"/>
              </a:solidFill>
              <a:latin typeface="Traditional Arabic" pitchFamily="18" charset="-78"/>
              <a:cs typeface="Traditional Arabic" pitchFamily="18" charset="-78"/>
            </a:endParaRPr>
          </a:p>
          <a:p>
            <a:pPr algn="r" rtl="1"/>
            <a:r>
              <a:rPr lang="en-US" sz="5400" dirty="0" smtClean="0">
                <a:solidFill>
                  <a:schemeClr val="bg1"/>
                </a:solidFill>
                <a:latin typeface="Traditional Arabic" pitchFamily="18" charset="-78"/>
                <a:cs typeface="Traditional Arabic" pitchFamily="18" charset="-78"/>
              </a:rPr>
              <a:t>         </a:t>
            </a:r>
            <a:r>
              <a:rPr lang="ar-LB" sz="5400" dirty="0" smtClean="0">
                <a:solidFill>
                  <a:schemeClr val="bg1"/>
                </a:solidFill>
                <a:latin typeface="Traditional Arabic" pitchFamily="18" charset="-78"/>
                <a:cs typeface="Traditional Arabic" pitchFamily="18" charset="-78"/>
              </a:rPr>
              <a:t>هو مقياس الثبات الروحي</a:t>
            </a:r>
            <a:endParaRPr lang="ar-LB" sz="5400" dirty="0" smtClean="0">
              <a:solidFill>
                <a:schemeClr val="bg1"/>
              </a:solidFill>
              <a:latin typeface="Traditional Arabic" pitchFamily="18" charset="-78"/>
              <a:cs typeface="Traditional Arabic" pitchFamily="18" charset="-78"/>
            </a:endParaRPr>
          </a:p>
          <a:p>
            <a:pPr algn="r" rtl="1"/>
            <a:r>
              <a:rPr lang="en-US" sz="5400" dirty="0" smtClean="0">
                <a:solidFill>
                  <a:schemeClr val="bg1"/>
                </a:solidFill>
                <a:latin typeface="Traditional Arabic" pitchFamily="18" charset="-78"/>
                <a:cs typeface="Traditional Arabic" pitchFamily="18" charset="-78"/>
              </a:rPr>
              <a:t>     </a:t>
            </a:r>
            <a:r>
              <a:rPr lang="ar-LB" sz="5400" dirty="0" smtClean="0">
                <a:solidFill>
                  <a:schemeClr val="bg1"/>
                </a:solidFill>
                <a:latin typeface="Traditional Arabic" pitchFamily="18" charset="-78"/>
                <a:cs typeface="Traditional Arabic" pitchFamily="18" charset="-78"/>
              </a:rPr>
              <a:t>الحق </a:t>
            </a:r>
            <a:r>
              <a:rPr lang="ar-LB" sz="5400" dirty="0" smtClean="0">
                <a:solidFill>
                  <a:schemeClr val="bg1"/>
                </a:solidFill>
                <a:latin typeface="Traditional Arabic" pitchFamily="18" charset="-78"/>
                <a:cs typeface="Traditional Arabic" pitchFamily="18" charset="-78"/>
              </a:rPr>
              <a:t>هو صخرة الثبات الروحي</a:t>
            </a:r>
          </a:p>
          <a:p>
            <a:pPr algn="r" rtl="1"/>
            <a:endParaRPr lang="ar-LB" sz="5400" dirty="0" smtClean="0">
              <a:solidFill>
                <a:schemeClr val="bg1"/>
              </a:solidFill>
              <a:latin typeface="Traditional Arabic" pitchFamily="18" charset="-78"/>
              <a:cs typeface="Traditional Arabic" pitchFamily="18" charset="-78"/>
            </a:endParaRPr>
          </a:p>
          <a:p>
            <a:pPr rtl="1"/>
            <a:endParaRPr lang="ar-LB" sz="4000" dirty="0" smtClean="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349091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8964"/>
            <a:ext cx="10572681" cy="9516035"/>
          </a:xfrm>
          <a:prstGeom prst="rect">
            <a:avLst/>
          </a:prstGeom>
          <a:noFill/>
        </p:spPr>
      </p:pic>
      <p:sp>
        <p:nvSpPr>
          <p:cNvPr id="3" name="Subtitle 2"/>
          <p:cNvSpPr>
            <a:spLocks noGrp="1"/>
          </p:cNvSpPr>
          <p:nvPr>
            <p:ph type="subTitle" idx="1"/>
          </p:nvPr>
        </p:nvSpPr>
        <p:spPr>
          <a:xfrm>
            <a:off x="990600" y="609600"/>
            <a:ext cx="7162800" cy="5257800"/>
          </a:xfrm>
        </p:spPr>
        <p:txBody>
          <a:bodyPr>
            <a:normAutofit fontScale="77500" lnSpcReduction="20000"/>
          </a:bodyPr>
          <a:lstStyle/>
          <a:p>
            <a:pPr algn="r" rtl="1"/>
            <a:r>
              <a:rPr lang="ar-LB" sz="5600" b="1" dirty="0" smtClean="0">
                <a:solidFill>
                  <a:schemeClr val="bg1"/>
                </a:solidFill>
                <a:latin typeface="Traditional Arabic" pitchFamily="18" charset="-78"/>
                <a:cs typeface="Traditional Arabic" pitchFamily="18" charset="-78"/>
              </a:rPr>
              <a:t>ماذا عليّ أن أفعل؟</a:t>
            </a:r>
          </a:p>
          <a:p>
            <a:pPr algn="r" rtl="1"/>
            <a:endParaRPr lang="ar-LB" sz="5600" b="1" dirty="0" smtClean="0">
              <a:solidFill>
                <a:schemeClr val="bg1"/>
              </a:solidFill>
              <a:latin typeface="Traditional Arabic" pitchFamily="18" charset="-78"/>
              <a:cs typeface="Traditional Arabic" pitchFamily="18" charset="-78"/>
            </a:endParaRPr>
          </a:p>
          <a:p>
            <a:pPr algn="r" rtl="1"/>
            <a:r>
              <a:rPr lang="ar-LB" sz="5600" b="1" dirty="0">
                <a:solidFill>
                  <a:schemeClr val="bg1"/>
                </a:solidFill>
                <a:latin typeface="Traditional Arabic" pitchFamily="18" charset="-78"/>
                <a:cs typeface="Traditional Arabic" pitchFamily="18" charset="-78"/>
              </a:rPr>
              <a:t>*</a:t>
            </a:r>
            <a:r>
              <a:rPr lang="ar-LB" sz="5600" b="1" dirty="0" smtClean="0">
                <a:solidFill>
                  <a:schemeClr val="bg1"/>
                </a:solidFill>
                <a:latin typeface="Traditional Arabic" pitchFamily="18" charset="-78"/>
                <a:cs typeface="Traditional Arabic" pitchFamily="18" charset="-78"/>
              </a:rPr>
              <a:t>لا </a:t>
            </a:r>
            <a:r>
              <a:rPr lang="ar-LB" sz="5600" b="1" dirty="0">
                <a:solidFill>
                  <a:schemeClr val="bg1"/>
                </a:solidFill>
                <a:latin typeface="Traditional Arabic" pitchFamily="18" charset="-78"/>
                <a:cs typeface="Traditional Arabic" pitchFamily="18" charset="-78"/>
              </a:rPr>
              <a:t>توفر فرصة لتعلم كلمة الرّب</a:t>
            </a:r>
          </a:p>
          <a:p>
            <a:pPr algn="r" rtl="1"/>
            <a:r>
              <a:rPr lang="ar-LB" sz="5600" b="1" dirty="0">
                <a:solidFill>
                  <a:schemeClr val="bg1"/>
                </a:solidFill>
                <a:latin typeface="Traditional Arabic" pitchFamily="18" charset="-78"/>
                <a:cs typeface="Traditional Arabic" pitchFamily="18" charset="-78"/>
              </a:rPr>
              <a:t>      </a:t>
            </a:r>
            <a:endParaRPr lang="ar-LB" sz="5600" b="1" dirty="0" smtClean="0">
              <a:solidFill>
                <a:schemeClr val="bg1"/>
              </a:solidFill>
              <a:latin typeface="Traditional Arabic" pitchFamily="18" charset="-78"/>
              <a:cs typeface="Traditional Arabic" pitchFamily="18" charset="-78"/>
            </a:endParaRPr>
          </a:p>
          <a:p>
            <a:pPr algn="r" rtl="1"/>
            <a:r>
              <a:rPr lang="ar-LB" sz="5600" b="1" dirty="0">
                <a:solidFill>
                  <a:schemeClr val="bg1"/>
                </a:solidFill>
                <a:latin typeface="Traditional Arabic" pitchFamily="18" charset="-78"/>
                <a:cs typeface="Traditional Arabic" pitchFamily="18" charset="-78"/>
              </a:rPr>
              <a:t> </a:t>
            </a:r>
            <a:r>
              <a:rPr lang="ar-LB" sz="5600" b="1" dirty="0" smtClean="0">
                <a:solidFill>
                  <a:schemeClr val="bg1"/>
                </a:solidFill>
                <a:latin typeface="Traditional Arabic" pitchFamily="18" charset="-78"/>
                <a:cs typeface="Traditional Arabic" pitchFamily="18" charset="-78"/>
              </a:rPr>
              <a:t>       *لا </a:t>
            </a:r>
            <a:r>
              <a:rPr lang="ar-LB" sz="5600" b="1" dirty="0">
                <a:solidFill>
                  <a:schemeClr val="bg1"/>
                </a:solidFill>
                <a:latin typeface="Traditional Arabic" pitchFamily="18" charset="-78"/>
                <a:cs typeface="Traditional Arabic" pitchFamily="18" charset="-78"/>
              </a:rPr>
              <a:t>تتأخر لحظة عن طاعة كلمة الرّب</a:t>
            </a:r>
          </a:p>
          <a:p>
            <a:pPr algn="r" rtl="1"/>
            <a:endParaRPr lang="ar-LB" sz="4800" b="1" dirty="0" smtClean="0">
              <a:solidFill>
                <a:schemeClr val="bg1"/>
              </a:solidFill>
              <a:latin typeface="Traditional Arabic" pitchFamily="18" charset="-78"/>
              <a:cs typeface="Traditional Arabic" pitchFamily="18" charset="-78"/>
            </a:endParaRPr>
          </a:p>
          <a:p>
            <a:pPr algn="r" rtl="1"/>
            <a:endParaRPr lang="ar-LB" sz="4800" b="1" dirty="0" smtClean="0">
              <a:solidFill>
                <a:schemeClr val="bg1"/>
              </a:solidFill>
              <a:latin typeface="Traditional Arabic" pitchFamily="18" charset="-78"/>
              <a:cs typeface="Traditional Arabic" pitchFamily="18" charset="-78"/>
            </a:endParaRPr>
          </a:p>
          <a:p>
            <a:pPr algn="r" rtl="1"/>
            <a:r>
              <a:rPr lang="ar-LB" sz="5400" dirty="0" smtClean="0">
                <a:solidFill>
                  <a:schemeClr val="bg1"/>
                </a:solidFill>
                <a:latin typeface="Traditional Arabic" pitchFamily="18" charset="-78"/>
                <a:cs typeface="Traditional Arabic" pitchFamily="18" charset="-78"/>
              </a:rPr>
              <a:t>  </a:t>
            </a:r>
          </a:p>
          <a:p>
            <a:pPr algn="r" rtl="1"/>
            <a:endParaRPr lang="ar-LB" sz="5400" dirty="0" smtClean="0">
              <a:solidFill>
                <a:schemeClr val="bg1"/>
              </a:solidFill>
              <a:latin typeface="Traditional Arabic" pitchFamily="18" charset="-78"/>
              <a:cs typeface="Traditional Arabic" pitchFamily="18" charset="-78"/>
            </a:endParaRPr>
          </a:p>
          <a:p>
            <a:pPr rtl="1"/>
            <a:endParaRPr lang="ar-LB" sz="4000" dirty="0" smtClean="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94093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8964"/>
            <a:ext cx="10572681" cy="9516035"/>
          </a:xfrm>
          <a:prstGeom prst="rect">
            <a:avLst/>
          </a:prstGeom>
          <a:noFill/>
        </p:spPr>
      </p:pic>
      <p:sp>
        <p:nvSpPr>
          <p:cNvPr id="3" name="Subtitle 2"/>
          <p:cNvSpPr>
            <a:spLocks noGrp="1"/>
          </p:cNvSpPr>
          <p:nvPr>
            <p:ph type="subTitle" idx="1"/>
          </p:nvPr>
        </p:nvSpPr>
        <p:spPr>
          <a:xfrm>
            <a:off x="152400" y="457200"/>
            <a:ext cx="8229600" cy="5791200"/>
          </a:xfrm>
        </p:spPr>
        <p:txBody>
          <a:bodyPr>
            <a:normAutofit fontScale="92500" lnSpcReduction="20000"/>
          </a:bodyPr>
          <a:lstStyle/>
          <a:p>
            <a:pPr rtl="1"/>
            <a:r>
              <a:rPr lang="ar-LB" sz="4800" b="1" dirty="0" smtClean="0">
                <a:solidFill>
                  <a:schemeClr val="bg1"/>
                </a:solidFill>
                <a:latin typeface="Traditional Arabic" pitchFamily="18" charset="-78"/>
                <a:cs typeface="Traditional Arabic" pitchFamily="18" charset="-78"/>
              </a:rPr>
              <a:t> </a:t>
            </a:r>
            <a:r>
              <a:rPr lang="ar-LB" sz="5200" dirty="0" smtClean="0">
                <a:solidFill>
                  <a:schemeClr val="bg1"/>
                </a:solidFill>
                <a:latin typeface="Traditional Arabic" pitchFamily="18" charset="-78"/>
                <a:cs typeface="Traditional Arabic" pitchFamily="18" charset="-78"/>
              </a:rPr>
              <a:t>"</a:t>
            </a:r>
            <a:r>
              <a:rPr lang="ar-LB" sz="5200" dirty="0">
                <a:solidFill>
                  <a:schemeClr val="bg1"/>
                </a:solidFill>
                <a:latin typeface="Traditional Arabic" pitchFamily="18" charset="-78"/>
                <a:cs typeface="Traditional Arabic" pitchFamily="18" charset="-78"/>
              </a:rPr>
              <a:t>10أَخِيراً يَا إِخْوَتِي تَقَوُّوا فِي الرَّبِّ وَفِي شِدَّةِ قُوَّتِهِ. 11الْبَسُوا سِلاَحَ اللهِ الْكَامِلَ لِكَيْ تَقْدِرُوا أَنْ تَثْبُتُوا ضِدَّ مَكَايِدِ إِبْلِيسَ. 12فَإِنَّ مُصَارَعَتَنَا لَيْسَتْ مَعَ دَمٍ وَلَحْمٍ، بَلْ مَعَ الرُّؤَسَاءِ، مَعَ السَّلاَطِينِ، مَعَ وُلاَةِ الْعَالَمِ، عَلَى ظُلْمَةِ هَذَا الدَّهْرِ، مَعَ أَجْنَادِ الشَّرِّ الرُّوحِيَّةِ فِي السَّمَاوِيَّاتِ. 13مِنْ أَجْلِ ذَلِكَ احْمِلُوا سِلاَحَ اللهِ الْكَامِلَ لِكَيْ تَقْدِرُوا أَنْ تُقَاوِمُوا فِي الْيَوْمِ الشِّرِّيرِ، وَبَعْدَ أَنْ تُتَمِّمُوا كُلَّ شَيْءٍ أَنْ تَثْبُتُوا. 14فَاثْبُتُوا مُمَنْطِقِينَ أَحْقَاءَكُمْ بِالْحَقِّ"</a:t>
            </a:r>
            <a:endParaRPr lang="ar-LB" sz="5200" dirty="0" smtClean="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3034946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8964"/>
            <a:ext cx="10572681" cy="9516035"/>
          </a:xfrm>
          <a:prstGeom prst="rect">
            <a:avLst/>
          </a:prstGeom>
          <a:noFill/>
        </p:spPr>
      </p:pic>
      <p:sp>
        <p:nvSpPr>
          <p:cNvPr id="3" name="Subtitle 2"/>
          <p:cNvSpPr>
            <a:spLocks noGrp="1"/>
          </p:cNvSpPr>
          <p:nvPr>
            <p:ph type="subTitle" idx="1"/>
          </p:nvPr>
        </p:nvSpPr>
        <p:spPr>
          <a:xfrm>
            <a:off x="152400" y="1066800"/>
            <a:ext cx="8229600" cy="3200400"/>
          </a:xfrm>
        </p:spPr>
        <p:txBody>
          <a:bodyPr>
            <a:normAutofit/>
          </a:bodyPr>
          <a:lstStyle/>
          <a:p>
            <a:pPr rtl="1"/>
            <a:r>
              <a:rPr lang="ar-LB" sz="9600" dirty="0" smtClean="0">
                <a:solidFill>
                  <a:schemeClr val="bg1"/>
                </a:solidFill>
                <a:latin typeface="Traditional Arabic" pitchFamily="18" charset="-78"/>
                <a:cs typeface="Traditional Arabic" pitchFamily="18" charset="-78"/>
              </a:rPr>
              <a:t>«14فَاثْبُتُوا </a:t>
            </a:r>
            <a:r>
              <a:rPr lang="ar-LB" sz="9600" dirty="0">
                <a:solidFill>
                  <a:schemeClr val="bg1"/>
                </a:solidFill>
                <a:latin typeface="Traditional Arabic" pitchFamily="18" charset="-78"/>
                <a:cs typeface="Traditional Arabic" pitchFamily="18" charset="-78"/>
              </a:rPr>
              <a:t>مُمَنْطِقِينَ أَحْقَاءَكُمْ </a:t>
            </a:r>
            <a:r>
              <a:rPr lang="ar-LB" sz="9600" dirty="0" smtClean="0">
                <a:solidFill>
                  <a:schemeClr val="bg1"/>
                </a:solidFill>
                <a:latin typeface="Traditional Arabic" pitchFamily="18" charset="-78"/>
                <a:cs typeface="Traditional Arabic" pitchFamily="18" charset="-78"/>
              </a:rPr>
              <a:t>بِالْحَقِّ»</a:t>
            </a:r>
          </a:p>
        </p:txBody>
      </p:sp>
    </p:spTree>
    <p:extLst>
      <p:ext uri="{BB962C8B-B14F-4D97-AF65-F5344CB8AC3E}">
        <p14:creationId xmlns:p14="http://schemas.microsoft.com/office/powerpoint/2010/main" val="478455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8964"/>
            <a:ext cx="10572681" cy="9516035"/>
          </a:xfrm>
          <a:prstGeom prst="rect">
            <a:avLst/>
          </a:prstGeom>
          <a:noFill/>
        </p:spPr>
      </p:pic>
      <p:pic>
        <p:nvPicPr>
          <p:cNvPr id="2050" name="Picture 2" descr="http://acollectorofsentences.files.wordpress.com/2013/03/armor-of-go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40340"/>
            <a:ext cx="4883636" cy="6544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4465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8964"/>
            <a:ext cx="10572681" cy="9516035"/>
          </a:xfrm>
          <a:prstGeom prst="rect">
            <a:avLst/>
          </a:prstGeom>
          <a:noFill/>
        </p:spPr>
      </p:pic>
      <p:pic>
        <p:nvPicPr>
          <p:cNvPr id="4" name="Picture 2" descr="http://images4.fanpop.com/image/quiz/556000/556476_1300297261897_312_3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9344" y="457200"/>
            <a:ext cx="5705856"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9838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8964"/>
            <a:ext cx="10572681" cy="9516035"/>
          </a:xfrm>
          <a:prstGeom prst="rect">
            <a:avLst/>
          </a:prstGeom>
          <a:noFill/>
        </p:spPr>
      </p:pic>
      <p:sp>
        <p:nvSpPr>
          <p:cNvPr id="3" name="Subtitle 2"/>
          <p:cNvSpPr>
            <a:spLocks noGrp="1"/>
          </p:cNvSpPr>
          <p:nvPr>
            <p:ph type="subTitle" idx="1"/>
          </p:nvPr>
        </p:nvSpPr>
        <p:spPr>
          <a:xfrm>
            <a:off x="990600" y="609600"/>
            <a:ext cx="7162800" cy="5257800"/>
          </a:xfrm>
        </p:spPr>
        <p:txBody>
          <a:bodyPr>
            <a:normAutofit lnSpcReduction="10000"/>
          </a:bodyPr>
          <a:lstStyle/>
          <a:p>
            <a:pPr algn="r" rtl="1"/>
            <a:r>
              <a:rPr lang="ar-LB" sz="4800" b="1" dirty="0" smtClean="0">
                <a:solidFill>
                  <a:schemeClr val="bg1"/>
                </a:solidFill>
                <a:latin typeface="Traditional Arabic" pitchFamily="18" charset="-78"/>
                <a:cs typeface="Traditional Arabic" pitchFamily="18" charset="-78"/>
              </a:rPr>
              <a:t>أولا.</a:t>
            </a:r>
            <a:r>
              <a:rPr lang="en-US" sz="4800" b="1" dirty="0" smtClean="0">
                <a:solidFill>
                  <a:schemeClr val="bg1"/>
                </a:solidFill>
                <a:latin typeface="Traditional Arabic" pitchFamily="18" charset="-78"/>
                <a:cs typeface="Traditional Arabic" pitchFamily="18" charset="-78"/>
              </a:rPr>
              <a:t> </a:t>
            </a:r>
            <a:r>
              <a:rPr lang="ar-LB" sz="4800" b="1" dirty="0" smtClean="0">
                <a:solidFill>
                  <a:schemeClr val="bg1"/>
                </a:solidFill>
                <a:latin typeface="Traditional Arabic" pitchFamily="18" charset="-78"/>
                <a:cs typeface="Traditional Arabic" pitchFamily="18" charset="-78"/>
              </a:rPr>
              <a:t>ماذا </a:t>
            </a:r>
            <a:r>
              <a:rPr lang="ar-LB" sz="4800" b="1" dirty="0" smtClean="0">
                <a:solidFill>
                  <a:schemeClr val="bg1"/>
                </a:solidFill>
                <a:latin typeface="Traditional Arabic" pitchFamily="18" charset="-78"/>
                <a:cs typeface="Traditional Arabic" pitchFamily="18" charset="-78"/>
              </a:rPr>
              <a:t>تعني </a:t>
            </a:r>
            <a:r>
              <a:rPr lang="ar-LB" sz="4800" b="1" dirty="0">
                <a:solidFill>
                  <a:schemeClr val="bg1"/>
                </a:solidFill>
                <a:latin typeface="Traditional Arabic" pitchFamily="18" charset="-78"/>
                <a:cs typeface="Traditional Arabic" pitchFamily="18" charset="-78"/>
              </a:rPr>
              <a:t>"ممنطقين أحقاءكم"؟</a:t>
            </a:r>
            <a:endParaRPr lang="ar-LB" sz="4800" b="1" dirty="0" smtClean="0">
              <a:solidFill>
                <a:schemeClr val="bg1"/>
              </a:solidFill>
              <a:latin typeface="Traditional Arabic" pitchFamily="18" charset="-78"/>
              <a:cs typeface="Traditional Arabic" pitchFamily="18" charset="-78"/>
            </a:endParaRPr>
          </a:p>
          <a:p>
            <a:pPr rtl="1"/>
            <a:r>
              <a:rPr lang="ar-LB" sz="4800" dirty="0">
                <a:solidFill>
                  <a:schemeClr val="bg1"/>
                </a:solidFill>
                <a:latin typeface="Traditional Arabic" pitchFamily="18" charset="-78"/>
                <a:cs typeface="Traditional Arabic" pitchFamily="18" charset="-78"/>
              </a:rPr>
              <a:t> </a:t>
            </a:r>
            <a:r>
              <a:rPr lang="ar-LB" sz="4000" dirty="0">
                <a:solidFill>
                  <a:schemeClr val="bg1"/>
                </a:solidFill>
                <a:latin typeface="Traditional Arabic" pitchFamily="18" charset="-78"/>
                <a:cs typeface="Traditional Arabic" pitchFamily="18" charset="-78"/>
              </a:rPr>
              <a:t>"35 «لِتَكُنْ أَحْقَاؤُكُمْ مُمَنْطَقَةً وَسُرُجُكُمْ مُوقَدَةً، ٣٦ وَأَنْتُمْ مِثْلُ أُنَاسٍ يَنْتَظِرُونَ سَيِّدَهُمْ مَتَى يَرْجعُ مِنَ الْعُرْسِ، حَتَّى إِذَا جَاءَ وَقَرَعَ يَفْتَحُونَ لَهُ لِلْوَقْتِ. ٣٧ طُوبَى لأُولَئِكَ الْعَبِيدِ الَّذِينَ إِذَا جَاءَ سَيِّدُهُمْ يَجِدُهُمْ سَاهِرِينَ. اَلْحَقَّ أَقُولُ لَكُمْ: إِنَّهُ يَتَمَنْطَقُ وَيُتْكِئُهُمْ وَيَتَقَدَّمُ وَيَخْدُمُهُمْ</a:t>
            </a:r>
            <a:r>
              <a:rPr lang="ar-LB" sz="4000" dirty="0" smtClean="0">
                <a:solidFill>
                  <a:schemeClr val="bg1"/>
                </a:solidFill>
                <a:latin typeface="Traditional Arabic" pitchFamily="18" charset="-78"/>
                <a:cs typeface="Traditional Arabic" pitchFamily="18" charset="-78"/>
              </a:rPr>
              <a:t>.« (لو 12: 35-37).</a:t>
            </a:r>
          </a:p>
          <a:p>
            <a:pPr rtl="1"/>
            <a:r>
              <a:rPr lang="ar-LB" sz="4000" dirty="0" smtClean="0">
                <a:solidFill>
                  <a:schemeClr val="bg1"/>
                </a:solidFill>
                <a:latin typeface="Traditional Arabic" pitchFamily="18" charset="-78"/>
                <a:cs typeface="Traditional Arabic" pitchFamily="18" charset="-78"/>
              </a:rPr>
              <a:t>السهر </a:t>
            </a:r>
            <a:r>
              <a:rPr lang="ar-LB" sz="4000" dirty="0" smtClean="0">
                <a:solidFill>
                  <a:schemeClr val="bg1"/>
                </a:solidFill>
                <a:latin typeface="Traditional Arabic" pitchFamily="18" charset="-78"/>
                <a:cs typeface="Traditional Arabic" pitchFamily="18" charset="-78"/>
              </a:rPr>
              <a:t>والإستعداد</a:t>
            </a:r>
            <a:endParaRPr lang="ar-LB" sz="4000" dirty="0" smtClean="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104212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8964"/>
            <a:ext cx="10572681" cy="9516035"/>
          </a:xfrm>
          <a:prstGeom prst="rect">
            <a:avLst/>
          </a:prstGeom>
          <a:noFill/>
        </p:spPr>
      </p:pic>
      <p:sp>
        <p:nvSpPr>
          <p:cNvPr id="3" name="Subtitle 2"/>
          <p:cNvSpPr>
            <a:spLocks noGrp="1"/>
          </p:cNvSpPr>
          <p:nvPr>
            <p:ph type="subTitle" idx="1"/>
          </p:nvPr>
        </p:nvSpPr>
        <p:spPr>
          <a:xfrm>
            <a:off x="990600" y="609600"/>
            <a:ext cx="7162800" cy="5257800"/>
          </a:xfrm>
        </p:spPr>
        <p:txBody>
          <a:bodyPr>
            <a:normAutofit/>
          </a:bodyPr>
          <a:lstStyle/>
          <a:p>
            <a:pPr algn="r" rtl="1"/>
            <a:r>
              <a:rPr lang="ar-LB" sz="4800" b="1" dirty="0" smtClean="0">
                <a:solidFill>
                  <a:schemeClr val="bg1"/>
                </a:solidFill>
                <a:latin typeface="Traditional Arabic" pitchFamily="18" charset="-78"/>
                <a:cs typeface="Traditional Arabic" pitchFamily="18" charset="-78"/>
              </a:rPr>
              <a:t>ثانيا. ماذا يعني أن نمنطق احقاءنا بالحق؟</a:t>
            </a:r>
          </a:p>
          <a:p>
            <a:pPr algn="r" rtl="1"/>
            <a:r>
              <a:rPr lang="ar-LB" sz="4800" dirty="0">
                <a:solidFill>
                  <a:schemeClr val="bg1"/>
                </a:solidFill>
                <a:latin typeface="Traditional Arabic" pitchFamily="18" charset="-78"/>
                <a:cs typeface="Traditional Arabic" pitchFamily="18" charset="-78"/>
              </a:rPr>
              <a:t> </a:t>
            </a:r>
            <a:r>
              <a:rPr lang="ar-LB" sz="4000" dirty="0" smtClean="0">
                <a:solidFill>
                  <a:schemeClr val="bg1"/>
                </a:solidFill>
                <a:latin typeface="Traditional Arabic" pitchFamily="18" charset="-78"/>
                <a:cs typeface="Traditional Arabic" pitchFamily="18" charset="-78"/>
              </a:rPr>
              <a:t>أي حق يتكلم عنه الرب هنا؟</a:t>
            </a:r>
          </a:p>
          <a:p>
            <a:pPr marL="742950" indent="-742950" algn="r" rtl="1">
              <a:buAutoNum type="arabicPeriod"/>
            </a:pPr>
            <a:r>
              <a:rPr lang="ar-LB" sz="4000" dirty="0" smtClean="0">
                <a:solidFill>
                  <a:schemeClr val="bg1"/>
                </a:solidFill>
                <a:latin typeface="Traditional Arabic" pitchFamily="18" charset="-78"/>
                <a:cs typeface="Traditional Arabic" pitchFamily="18" charset="-78"/>
              </a:rPr>
              <a:t>ليس حق النسبي</a:t>
            </a:r>
          </a:p>
          <a:p>
            <a:pPr marL="742950" indent="-742950" algn="r" rtl="1">
              <a:buAutoNum type="arabicPeriod"/>
            </a:pPr>
            <a:r>
              <a:rPr lang="ar-LB" sz="4000" dirty="0" smtClean="0">
                <a:solidFill>
                  <a:schemeClr val="bg1"/>
                </a:solidFill>
                <a:latin typeface="Traditional Arabic" pitchFamily="18" charset="-78"/>
                <a:cs typeface="Traditional Arabic" pitchFamily="18" charset="-78"/>
              </a:rPr>
              <a:t>ليس الحق الديمقراطي</a:t>
            </a:r>
          </a:p>
          <a:p>
            <a:pPr marL="742950" indent="-742950" algn="r" rtl="1">
              <a:buAutoNum type="arabicPeriod"/>
            </a:pPr>
            <a:r>
              <a:rPr lang="ar-LB" sz="4000" dirty="0" smtClean="0">
                <a:solidFill>
                  <a:schemeClr val="bg1"/>
                </a:solidFill>
                <a:latin typeface="Traditional Arabic" pitchFamily="18" charset="-78"/>
                <a:cs typeface="Traditional Arabic" pitchFamily="18" charset="-78"/>
              </a:rPr>
              <a:t>ليس الحق المبني على سلطة المسؤول</a:t>
            </a:r>
          </a:p>
          <a:p>
            <a:pPr marL="742950" indent="-742950" algn="r" rtl="1">
              <a:buAutoNum type="arabicPeriod"/>
            </a:pPr>
            <a:r>
              <a:rPr lang="ar-LB" sz="4000" dirty="0" smtClean="0">
                <a:solidFill>
                  <a:schemeClr val="bg1"/>
                </a:solidFill>
                <a:latin typeface="Traditional Arabic" pitchFamily="18" charset="-78"/>
                <a:cs typeface="Traditional Arabic" pitchFamily="18" charset="-78"/>
              </a:rPr>
              <a:t>ليس الحق المبني على المصلحة الشخصية</a:t>
            </a:r>
          </a:p>
          <a:p>
            <a:pPr rtl="1"/>
            <a:endParaRPr lang="ar-LB" sz="4000" dirty="0" smtClean="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408330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8964"/>
            <a:ext cx="10572681" cy="9516035"/>
          </a:xfrm>
          <a:prstGeom prst="rect">
            <a:avLst/>
          </a:prstGeom>
          <a:noFill/>
        </p:spPr>
      </p:pic>
      <p:sp>
        <p:nvSpPr>
          <p:cNvPr id="3" name="Subtitle 2"/>
          <p:cNvSpPr>
            <a:spLocks noGrp="1"/>
          </p:cNvSpPr>
          <p:nvPr>
            <p:ph type="subTitle" idx="1"/>
          </p:nvPr>
        </p:nvSpPr>
        <p:spPr>
          <a:xfrm>
            <a:off x="381000" y="609600"/>
            <a:ext cx="8153400" cy="5257800"/>
          </a:xfrm>
        </p:spPr>
        <p:txBody>
          <a:bodyPr>
            <a:normAutofit/>
          </a:bodyPr>
          <a:lstStyle/>
          <a:p>
            <a:pPr algn="r" rtl="1"/>
            <a:r>
              <a:rPr lang="ar-LB" sz="4800" b="1" dirty="0" smtClean="0">
                <a:solidFill>
                  <a:schemeClr val="bg1"/>
                </a:solidFill>
                <a:latin typeface="Traditional Arabic" pitchFamily="18" charset="-78"/>
                <a:cs typeface="Traditional Arabic" pitchFamily="18" charset="-78"/>
              </a:rPr>
              <a:t>ثانيا. ماذا يعني أن نمنطق احقاءنا بالحق؟</a:t>
            </a:r>
          </a:p>
          <a:p>
            <a:pPr algn="r" rtl="1"/>
            <a:r>
              <a:rPr lang="ar-LB" sz="4000" b="1" dirty="0" smtClean="0">
                <a:solidFill>
                  <a:schemeClr val="bg1"/>
                </a:solidFill>
                <a:latin typeface="Traditional Arabic" pitchFamily="18" charset="-78"/>
                <a:cs typeface="Traditional Arabic" pitchFamily="18" charset="-78"/>
              </a:rPr>
              <a:t> الله يتكلم عن حقّ ثابت وكامل:</a:t>
            </a:r>
          </a:p>
          <a:p>
            <a:pPr algn="r" rtl="1"/>
            <a:r>
              <a:rPr lang="ar-LB" sz="4000" b="1" dirty="0">
                <a:solidFill>
                  <a:schemeClr val="bg1"/>
                </a:solidFill>
                <a:latin typeface="Traditional Arabic" pitchFamily="18" charset="-78"/>
                <a:cs typeface="Traditional Arabic" pitchFamily="18" charset="-78"/>
              </a:rPr>
              <a:t>1. </a:t>
            </a:r>
            <a:r>
              <a:rPr lang="ar-LB" sz="4000" b="1" dirty="0" smtClean="0">
                <a:solidFill>
                  <a:schemeClr val="bg1"/>
                </a:solidFill>
                <a:latin typeface="Traditional Arabic" pitchFamily="18" charset="-78"/>
                <a:cs typeface="Traditional Arabic" pitchFamily="18" charset="-78"/>
              </a:rPr>
              <a:t>«إِذْ </a:t>
            </a:r>
            <a:r>
              <a:rPr lang="ar-LB" sz="4000" b="1" dirty="0">
                <a:solidFill>
                  <a:schemeClr val="bg1"/>
                </a:solidFill>
                <a:latin typeface="Traditional Arabic" pitchFamily="18" charset="-78"/>
                <a:cs typeface="Traditional Arabic" pitchFamily="18" charset="-78"/>
              </a:rPr>
              <a:t>سَمِعْتُمْ كَلِمَةَ الْحَقِّ، إِنْجِيلَ </a:t>
            </a:r>
            <a:r>
              <a:rPr lang="ar-LB" sz="4000" b="1" dirty="0" smtClean="0">
                <a:solidFill>
                  <a:schemeClr val="bg1"/>
                </a:solidFill>
                <a:latin typeface="Traditional Arabic" pitchFamily="18" charset="-78"/>
                <a:cs typeface="Traditional Arabic" pitchFamily="18" charset="-78"/>
              </a:rPr>
              <a:t>خَلاَصِكُمُ» </a:t>
            </a:r>
            <a:r>
              <a:rPr lang="ar-LB" b="1" dirty="0" smtClean="0">
                <a:solidFill>
                  <a:schemeClr val="bg1"/>
                </a:solidFill>
                <a:latin typeface="Traditional Arabic" pitchFamily="18" charset="-78"/>
                <a:cs typeface="Traditional Arabic" pitchFamily="18" charset="-78"/>
              </a:rPr>
              <a:t>(اف 1: 13)</a:t>
            </a:r>
          </a:p>
          <a:p>
            <a:pPr algn="r" rtl="1"/>
            <a:r>
              <a:rPr lang="ar-LB" sz="4000" b="1" dirty="0" smtClean="0">
                <a:solidFill>
                  <a:schemeClr val="bg1"/>
                </a:solidFill>
                <a:latin typeface="Traditional Arabic" pitchFamily="18" charset="-78"/>
                <a:cs typeface="Traditional Arabic" pitchFamily="18" charset="-78"/>
              </a:rPr>
              <a:t>2</a:t>
            </a:r>
            <a:r>
              <a:rPr lang="ar-LB" sz="4000" b="1" dirty="0">
                <a:solidFill>
                  <a:schemeClr val="bg1"/>
                </a:solidFill>
                <a:latin typeface="Traditional Arabic" pitchFamily="18" charset="-78"/>
                <a:cs typeface="Traditional Arabic" pitchFamily="18" charset="-78"/>
              </a:rPr>
              <a:t>. </a:t>
            </a:r>
            <a:r>
              <a:rPr lang="ar-LB" sz="4000" b="1" dirty="0" smtClean="0">
                <a:solidFill>
                  <a:schemeClr val="bg1"/>
                </a:solidFill>
                <a:latin typeface="Traditional Arabic" pitchFamily="18" charset="-78"/>
                <a:cs typeface="Traditional Arabic" pitchFamily="18" charset="-78"/>
              </a:rPr>
              <a:t>«إِنْ </a:t>
            </a:r>
            <a:r>
              <a:rPr lang="ar-LB" sz="4000" b="1" dirty="0">
                <a:solidFill>
                  <a:schemeClr val="bg1"/>
                </a:solidFill>
                <a:latin typeface="Traditional Arabic" pitchFamily="18" charset="-78"/>
                <a:cs typeface="Traditional Arabic" pitchFamily="18" charset="-78"/>
              </a:rPr>
              <a:t>كُنْتُمْ قَدْ سَمِعْتُمُوهُ وَعُلِّمْتُمْ فِيهِ كَمَا هُوَ حَقٌّ فِي </a:t>
            </a:r>
            <a:r>
              <a:rPr lang="ar-LB" sz="4000" b="1" dirty="0" smtClean="0">
                <a:solidFill>
                  <a:schemeClr val="bg1"/>
                </a:solidFill>
                <a:latin typeface="Traditional Arabic" pitchFamily="18" charset="-78"/>
                <a:cs typeface="Traditional Arabic" pitchFamily="18" charset="-78"/>
              </a:rPr>
              <a:t>يَسُوعَ» (أف 1: 21)</a:t>
            </a:r>
          </a:p>
          <a:p>
            <a:pPr rtl="1"/>
            <a:r>
              <a:rPr lang="ar-LB" sz="4800" b="1" dirty="0" smtClean="0">
                <a:solidFill>
                  <a:schemeClr val="bg1"/>
                </a:solidFill>
                <a:latin typeface="Traditional Arabic" pitchFamily="18" charset="-78"/>
                <a:cs typeface="Traditional Arabic" pitchFamily="18" charset="-78"/>
              </a:rPr>
              <a:t>الحق الإلهي الكامل المعلن في الكتاب المقدس</a:t>
            </a:r>
          </a:p>
          <a:p>
            <a:pPr rtl="1"/>
            <a:endParaRPr lang="ar-LB" sz="4000" dirty="0" smtClean="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192498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soulpreaching.com/wordpress/wp-content/uploads/2010/12/bible.jpg"/>
          <p:cNvPicPr>
            <a:picLocks noChangeAspect="1" noChangeArrowheads="1"/>
          </p:cNvPicPr>
          <p:nvPr/>
        </p:nvPicPr>
        <p:blipFill>
          <a:blip r:embed="rId2"/>
          <a:srcRect/>
          <a:stretch>
            <a:fillRect/>
          </a:stretch>
        </p:blipFill>
        <p:spPr bwMode="auto">
          <a:xfrm>
            <a:off x="-863077" y="8964"/>
            <a:ext cx="10572681" cy="9516035"/>
          </a:xfrm>
          <a:prstGeom prst="rect">
            <a:avLst/>
          </a:prstGeom>
          <a:noFill/>
        </p:spPr>
      </p:pic>
      <p:sp>
        <p:nvSpPr>
          <p:cNvPr id="3" name="Subtitle 2"/>
          <p:cNvSpPr>
            <a:spLocks noGrp="1"/>
          </p:cNvSpPr>
          <p:nvPr>
            <p:ph type="subTitle" idx="1"/>
          </p:nvPr>
        </p:nvSpPr>
        <p:spPr>
          <a:xfrm>
            <a:off x="381000" y="609600"/>
            <a:ext cx="8153400" cy="5257800"/>
          </a:xfrm>
        </p:spPr>
        <p:txBody>
          <a:bodyPr>
            <a:normAutofit/>
          </a:bodyPr>
          <a:lstStyle/>
          <a:p>
            <a:pPr algn="r" rtl="1"/>
            <a:r>
              <a:rPr lang="ar-LB" sz="4800" b="1" dirty="0" smtClean="0">
                <a:solidFill>
                  <a:schemeClr val="bg1"/>
                </a:solidFill>
                <a:latin typeface="Traditional Arabic" pitchFamily="18" charset="-78"/>
                <a:cs typeface="Traditional Arabic" pitchFamily="18" charset="-78"/>
              </a:rPr>
              <a:t>ثانيا. ماذا يعني أن نمنطق احقاءنا بالحق؟</a:t>
            </a:r>
          </a:p>
          <a:p>
            <a:pPr rtl="1"/>
            <a:r>
              <a:rPr lang="ar-LB" sz="4000" b="1" dirty="0">
                <a:solidFill>
                  <a:schemeClr val="bg1"/>
                </a:solidFill>
                <a:latin typeface="Traditional Arabic" pitchFamily="18" charset="-78"/>
                <a:cs typeface="Traditional Arabic" pitchFamily="18" charset="-78"/>
              </a:rPr>
              <a:t> </a:t>
            </a:r>
            <a:r>
              <a:rPr lang="ar-LB" sz="4400" b="1" dirty="0">
                <a:solidFill>
                  <a:schemeClr val="bg1"/>
                </a:solidFill>
                <a:latin typeface="Traditional Arabic" pitchFamily="18" charset="-78"/>
                <a:cs typeface="Traditional Arabic" pitchFamily="18" charset="-78"/>
              </a:rPr>
              <a:t>"لاَ تَتْرُكْهَا فَتَحْفَظَكَ. أَحْبِبْهَا فَتَصُونَكَ. ٧ الْحِكْمَةُ هِيَ الرَّأْسُ. فَاقْتَنِ الْحِكْمَةَ، وَبِكُلِّ مُقْتَنَاكَ اقْتَنِ الْفَهْمَ. </a:t>
            </a:r>
            <a:r>
              <a:rPr lang="ar-LB" sz="4400" b="1" dirty="0" smtClean="0">
                <a:solidFill>
                  <a:schemeClr val="bg1"/>
                </a:solidFill>
                <a:latin typeface="Traditional Arabic" pitchFamily="18" charset="-78"/>
                <a:cs typeface="Traditional Arabic" pitchFamily="18" charset="-78"/>
              </a:rPr>
              <a:t>٨ </a:t>
            </a:r>
            <a:r>
              <a:rPr lang="ar-LB" sz="4400" b="1" dirty="0">
                <a:solidFill>
                  <a:schemeClr val="bg1"/>
                </a:solidFill>
                <a:latin typeface="Traditional Arabic" pitchFamily="18" charset="-78"/>
                <a:cs typeface="Traditional Arabic" pitchFamily="18" charset="-78"/>
              </a:rPr>
              <a:t>ارْفَعْهَا فَتُعَلِّيَكَ. تُمَجِّدُكَ إِذَا اعْتَنَقْتَهَا. ٩ تُعْطِي رَأْسَكَ إِكْلِيلَ نِعْمَةٍ. تَاجَ جَمَال تَمْنَحُكَ». </a:t>
            </a:r>
            <a:endParaRPr lang="ar-LB" sz="4400" b="1" dirty="0" smtClean="0">
              <a:solidFill>
                <a:schemeClr val="bg1"/>
              </a:solidFill>
              <a:latin typeface="Traditional Arabic" pitchFamily="18" charset="-78"/>
              <a:cs typeface="Traditional Arabic" pitchFamily="18" charset="-78"/>
            </a:endParaRPr>
          </a:p>
          <a:p>
            <a:pPr rtl="1"/>
            <a:r>
              <a:rPr lang="ar-LB" sz="4400" b="1" dirty="0" smtClean="0">
                <a:solidFill>
                  <a:schemeClr val="bg1"/>
                </a:solidFill>
                <a:latin typeface="Traditional Arabic" pitchFamily="18" charset="-78"/>
                <a:cs typeface="Traditional Arabic" pitchFamily="18" charset="-78"/>
              </a:rPr>
              <a:t>(</a:t>
            </a:r>
            <a:r>
              <a:rPr lang="ar-LB" sz="4400" b="1" dirty="0">
                <a:solidFill>
                  <a:schemeClr val="bg1"/>
                </a:solidFill>
                <a:latin typeface="Traditional Arabic" pitchFamily="18" charset="-78"/>
                <a:cs typeface="Traditional Arabic" pitchFamily="18" charset="-78"/>
              </a:rPr>
              <a:t>ام 4: 6-9</a:t>
            </a:r>
            <a:r>
              <a:rPr lang="ar-LB" sz="4400" b="1" dirty="0" smtClean="0">
                <a:solidFill>
                  <a:schemeClr val="bg1"/>
                </a:solidFill>
                <a:latin typeface="Traditional Arabic" pitchFamily="18" charset="-78"/>
                <a:cs typeface="Traditional Arabic" pitchFamily="18" charset="-78"/>
              </a:rPr>
              <a:t>)</a:t>
            </a:r>
            <a:endParaRPr lang="ar-LB" sz="4400" b="1" dirty="0">
              <a:solidFill>
                <a:schemeClr val="bg1"/>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3428294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718</TotalTime>
  <Words>388</Words>
  <Application>Microsoft Office PowerPoint</Application>
  <PresentationFormat>On-screen Show (4:3)</PresentationFormat>
  <Paragraphs>38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الحرب الروحيّة: تمنطقوا بالحقّ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الدعوة العليا لخدمة الإنجيل</dc:title>
  <dc:creator>RAY</dc:creator>
  <cp:lastModifiedBy>RAM</cp:lastModifiedBy>
  <cp:revision>84</cp:revision>
  <dcterms:created xsi:type="dcterms:W3CDTF">2011-08-05T10:16:21Z</dcterms:created>
  <dcterms:modified xsi:type="dcterms:W3CDTF">2013-09-15T05:01:16Z</dcterms:modified>
</cp:coreProperties>
</file>